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69" r:id="rId4"/>
    <p:sldId id="308" r:id="rId5"/>
    <p:sldId id="398" r:id="rId6"/>
    <p:sldId id="309" r:id="rId7"/>
    <p:sldId id="381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6" r:id="rId17"/>
    <p:sldId id="327" r:id="rId18"/>
    <p:sldId id="328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82" r:id="rId29"/>
    <p:sldId id="362" r:id="rId30"/>
    <p:sldId id="363" r:id="rId31"/>
    <p:sldId id="364" r:id="rId32"/>
    <p:sldId id="366" r:id="rId33"/>
    <p:sldId id="365" r:id="rId34"/>
    <p:sldId id="367" r:id="rId35"/>
    <p:sldId id="370" r:id="rId36"/>
    <p:sldId id="372" r:id="rId37"/>
    <p:sldId id="373" r:id="rId38"/>
    <p:sldId id="374" r:id="rId39"/>
    <p:sldId id="375" r:id="rId40"/>
    <p:sldId id="376" r:id="rId41"/>
    <p:sldId id="385" r:id="rId42"/>
    <p:sldId id="397" r:id="rId43"/>
    <p:sldId id="388" r:id="rId44"/>
    <p:sldId id="389" r:id="rId45"/>
    <p:sldId id="392" r:id="rId46"/>
    <p:sldId id="383" r:id="rId47"/>
    <p:sldId id="384" r:id="rId48"/>
    <p:sldId id="378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Playfair Displ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269"/>
            <p14:sldId id="308"/>
            <p14:sldId id="398"/>
            <p14:sldId id="309"/>
            <p14:sldId id="381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82"/>
            <p14:sldId id="362"/>
            <p14:sldId id="363"/>
            <p14:sldId id="364"/>
            <p14:sldId id="366"/>
            <p14:sldId id="365"/>
            <p14:sldId id="367"/>
            <p14:sldId id="370"/>
            <p14:sldId id="372"/>
            <p14:sldId id="373"/>
            <p14:sldId id="374"/>
            <p14:sldId id="375"/>
            <p14:sldId id="376"/>
            <p14:sldId id="385"/>
            <p14:sldId id="397"/>
            <p14:sldId id="388"/>
            <p14:sldId id="389"/>
            <p14:sldId id="392"/>
            <p14:sldId id="383"/>
            <p14:sldId id="384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half precision sucks on GTX1080 because they removed the half precision units from the </a:t>
            </a:r>
            <a:r>
              <a:rPr lang="en-US" dirty="0" err="1"/>
              <a:t>sms</a:t>
            </a:r>
            <a:r>
              <a:rPr lang="en-US" dirty="0"/>
              <a:t> (left only 1 I think).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45FC5-2930-4567-A9B9-949FB56B4D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924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m/en-us/deep-learning-ai/educa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parallelforall/cuda-9-features-revealed/" TargetMode="External"/><Relationship Id="rId2" Type="http://schemas.openxmlformats.org/officeDocument/2006/relationships/hyperlink" Target="http://on-demand.gputechconf.com/gtc/2017/presentation/s7798-luke-durant-inside-volta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EvccPLoJdvxFiIiY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Its very similar to programming in OpenMP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3" y="1922349"/>
            <a:ext cx="4961527" cy="2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6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According to NVIDIA</a:t>
            </a:r>
          </a:p>
          <a:p>
            <a:pPr lvl="1"/>
            <a:r>
              <a:rPr lang="en-US" sz="1800" dirty="0"/>
              <a:t>Obtained 5x in 40 hours for real-time object detection system.</a:t>
            </a:r>
          </a:p>
          <a:p>
            <a:pPr lvl="1"/>
            <a:r>
              <a:rPr lang="en-US" sz="1800" dirty="0"/>
              <a:t>Obtained 2x in 4 hours for valuation of stock portfolios using Monte Carlo.</a:t>
            </a:r>
          </a:p>
          <a:p>
            <a:pPr lvl="1"/>
            <a:r>
              <a:rPr lang="en-US" sz="1800" dirty="0"/>
              <a:t>Obtained 5x in 8 hours for interaction of solvents and biomolecules.</a:t>
            </a:r>
          </a:p>
          <a:p>
            <a:pPr lvl="1"/>
            <a:r>
              <a:rPr lang="en-US" sz="1800" dirty="0"/>
              <a:t>“Optimizing code with directives is quite easy, especially compared to CPU threads or writing CUDA kernels. The most important thing is avoiding restructuring of existing code for production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372055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directives, tuning work focuses on exposing parallelism, which makes codes inherently better</a:t>
            </a:r>
          </a:p>
        </p:txBody>
      </p:sp>
    </p:spTree>
    <p:extLst>
      <p:ext uri="{BB962C8B-B14F-4D97-AF65-F5344CB8AC3E}">
        <p14:creationId xmlns:p14="http://schemas.microsoft.com/office/powerpoint/2010/main" val="2665160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SAXPY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97" y="1491091"/>
            <a:ext cx="3457148" cy="32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1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9"/>
          <a:stretch/>
        </p:blipFill>
        <p:spPr>
          <a:xfrm>
            <a:off x="2450481" y="1921669"/>
            <a:ext cx="6248221" cy="30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80" y="1921669"/>
            <a:ext cx="6248221" cy="3129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2321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Compiling this example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22" y="2469034"/>
            <a:ext cx="5036343" cy="23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5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Results</a:t>
            </a:r>
          </a:p>
          <a:p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52" y="1651703"/>
            <a:ext cx="556903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8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happen here?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957228"/>
            <a:ext cx="5861446" cy="29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having excessive data transfers: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50" y="2103973"/>
            <a:ext cx="5683385" cy="22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Last Class</a:t>
            </a:r>
          </a:p>
          <a:p>
            <a:pPr lvl="1"/>
            <a:r>
              <a:rPr lang="en-US" dirty="0"/>
              <a:t>Summary of what we did</a:t>
            </a:r>
          </a:p>
          <a:p>
            <a:pPr lvl="1"/>
            <a:r>
              <a:rPr lang="en-US" dirty="0"/>
              <a:t>What to do next?</a:t>
            </a:r>
          </a:p>
          <a:p>
            <a:pPr lvl="1"/>
            <a:r>
              <a:rPr lang="en-US" dirty="0"/>
              <a:t>A little on </a:t>
            </a:r>
            <a:r>
              <a:rPr lang="en-US" dirty="0" err="1"/>
              <a:t>OpenACC</a:t>
            </a:r>
            <a:endParaRPr lang="en-US" dirty="0"/>
          </a:p>
          <a:p>
            <a:pPr lvl="1"/>
            <a:r>
              <a:rPr lang="en-US" dirty="0"/>
              <a:t>New features</a:t>
            </a:r>
          </a:p>
          <a:p>
            <a:r>
              <a:rPr lang="en-US" dirty="0"/>
              <a:t>Final Project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We need data constructs to handle the data appropriately </a:t>
            </a:r>
          </a:p>
          <a:p>
            <a:pPr lvl="1"/>
            <a:r>
              <a:rPr lang="en-US" sz="2400" dirty="0"/>
              <a:t>Manage data movement. Data regions may be nested.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54" y="3291851"/>
            <a:ext cx="2601548" cy="817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93" y="3291852"/>
            <a:ext cx="2214563" cy="8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1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65864086"/>
              </p:ext>
            </p:extLst>
          </p:nvPr>
        </p:nvGraphicFramePr>
        <p:xfrm>
          <a:off x="749996" y="1889191"/>
          <a:ext cx="7429500" cy="246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390202262"/>
                    </a:ext>
                  </a:extLst>
                </a:gridCol>
                <a:gridCol w="3714750">
                  <a:extLst>
                    <a:ext uri="{9D8B030D-6E8A-4147-A177-3AD203B41FA5}">
                      <a16:colId xmlns:a16="http://schemas.microsoft.com/office/drawing/2014/main" val="22182092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Data Clause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Explanation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30138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 ( list 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 entering region</a:t>
                      </a:r>
                      <a:r>
                        <a:rPr lang="en-US" sz="1100" baseline="0" dirty="0"/>
                        <a:t>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04835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copyin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</a:t>
                      </a:r>
                      <a:r>
                        <a:rPr lang="en-US" sz="1100" baseline="0" dirty="0"/>
                        <a:t> entering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03789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copyout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</a:t>
                      </a:r>
                      <a:r>
                        <a:rPr lang="en-US" sz="1100" baseline="0" dirty="0"/>
                        <a:t> memory on GPU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196333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create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but does not copy.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833398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present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is already present on</a:t>
                      </a:r>
                      <a:r>
                        <a:rPr lang="en-US" sz="1100" baseline="0" dirty="0"/>
                        <a:t> GPU from another containing data region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177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607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clauses are not simple to use</a:t>
            </a:r>
          </a:p>
          <a:p>
            <a:r>
              <a:rPr lang="en-US" sz="2400" dirty="0"/>
              <a:t>Compiler sometimes cannot determine size of arrays</a:t>
            </a:r>
          </a:p>
          <a:p>
            <a:pPr lvl="1"/>
            <a:r>
              <a:rPr lang="en-US" sz="2100" dirty="0"/>
              <a:t>Must specify explicitly using data clauses and array “shape”</a:t>
            </a:r>
          </a:p>
        </p:txBody>
      </p:sp>
    </p:spTree>
    <p:extLst>
      <p:ext uri="{BB962C8B-B14F-4D97-AF65-F5344CB8AC3E}">
        <p14:creationId xmlns:p14="http://schemas.microsoft.com/office/powerpoint/2010/main" val="351832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3227" y="1459282"/>
            <a:ext cx="6234113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85" y="1416615"/>
            <a:ext cx="5569033" cy="3323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3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Other Speed Up options</a:t>
            </a:r>
          </a:p>
          <a:p>
            <a:pPr lvl="1"/>
            <a:r>
              <a:rPr lang="en-US" sz="2100" dirty="0" err="1"/>
              <a:t>OpenACC</a:t>
            </a:r>
            <a:r>
              <a:rPr lang="en-US" sz="2100" dirty="0"/>
              <a:t> gives us more detailed control over parallelization</a:t>
            </a:r>
          </a:p>
          <a:p>
            <a:pPr lvl="2"/>
            <a:r>
              <a:rPr lang="en-US" sz="1500" dirty="0"/>
              <a:t>Via gang, worker, and vector clauses</a:t>
            </a:r>
          </a:p>
          <a:p>
            <a:pPr lvl="1"/>
            <a:r>
              <a:rPr lang="en-US" sz="2100" dirty="0"/>
              <a:t>By understanding more about </a:t>
            </a:r>
            <a:r>
              <a:rPr lang="en-US" sz="2100" dirty="0" err="1"/>
              <a:t>OpenACC</a:t>
            </a:r>
            <a:r>
              <a:rPr lang="en-US" sz="2100" dirty="0"/>
              <a:t> execution model and GPU hardware organization, we can get higher speedups on this code</a:t>
            </a:r>
          </a:p>
          <a:p>
            <a:pPr lvl="1"/>
            <a:r>
              <a:rPr lang="en-US" sz="2100" dirty="0"/>
              <a:t>By understanding bottlenecks in the code via profiling, we can reorganize the code for higher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27622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Finding parallelism in your code</a:t>
            </a:r>
          </a:p>
          <a:p>
            <a:pPr lvl="1"/>
            <a:r>
              <a:rPr lang="en-US" sz="2100" dirty="0"/>
              <a:t>Nested for loops are best for parallelization</a:t>
            </a:r>
          </a:p>
          <a:p>
            <a:pPr lvl="1"/>
            <a:r>
              <a:rPr lang="en-US" sz="2100" dirty="0"/>
              <a:t>Large loop counts needed to offset GPU/</a:t>
            </a:r>
            <a:r>
              <a:rPr lang="en-US" sz="2100" dirty="0" err="1"/>
              <a:t>memcpy</a:t>
            </a:r>
            <a:r>
              <a:rPr lang="en-US" sz="2100" dirty="0"/>
              <a:t> overhead</a:t>
            </a:r>
          </a:p>
          <a:p>
            <a:pPr lvl="1"/>
            <a:r>
              <a:rPr lang="en-US" sz="2100" dirty="0"/>
              <a:t>Iterations of loops must be independent of each other</a:t>
            </a:r>
          </a:p>
          <a:p>
            <a:pPr lvl="1"/>
            <a:r>
              <a:rPr lang="en-US" sz="2100" dirty="0"/>
              <a:t>Compiler must be able to figure outsizes of data regions</a:t>
            </a:r>
          </a:p>
          <a:p>
            <a:pPr lvl="1"/>
            <a:r>
              <a:rPr lang="en-US" sz="2100" dirty="0"/>
              <a:t>Pointer arithmetic should be avoided if possible</a:t>
            </a:r>
          </a:p>
          <a:p>
            <a:pPr lvl="1"/>
            <a:r>
              <a:rPr lang="en-US" sz="2100" dirty="0"/>
              <a:t>Function calls within accelerated region must be </a:t>
            </a:r>
            <a:r>
              <a:rPr lang="en-US" sz="2100" dirty="0" err="1"/>
              <a:t>inlineable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93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Tips and tricks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(PGI) Use time option to learn where time is being spent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Eliminate pointer arithmetic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Avoid Inline function class in directive regions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contiguous memory for multi-dimensional arrays (optimize data locality)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data regions to avoid excessive memory transfers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parallelizable loops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rectangular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09" y="3477314"/>
            <a:ext cx="3059375" cy="116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65" y="4156037"/>
            <a:ext cx="2859785" cy="8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620E8-E35A-4841-B1E1-8F84F1FE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28B04-CB3E-4B7F-8272-2662A57F4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covered during previous sessions</a:t>
            </a:r>
          </a:p>
        </p:txBody>
      </p:sp>
    </p:spTree>
    <p:extLst>
      <p:ext uri="{BB962C8B-B14F-4D97-AF65-F5344CB8AC3E}">
        <p14:creationId xmlns:p14="http://schemas.microsoft.com/office/powerpoint/2010/main" val="141312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Pascal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P100 Features: compute preemption, new instruction, larger L2 cache, more…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82" y="2327777"/>
            <a:ext cx="6050756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2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 a GPU to get 10x speedup is easy, to get 50x is hard.”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Perhaad</a:t>
            </a:r>
            <a:r>
              <a:rPr lang="en-US" dirty="0"/>
              <a:t> Mistry, PhD</a:t>
            </a:r>
          </a:p>
        </p:txBody>
      </p:sp>
    </p:spTree>
    <p:extLst>
      <p:ext uri="{BB962C8B-B14F-4D97-AF65-F5344CB8AC3E}">
        <p14:creationId xmlns:p14="http://schemas.microsoft.com/office/powerpoint/2010/main" val="4127712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56 SMs (next slide)</a:t>
            </a:r>
          </a:p>
          <a:p>
            <a:r>
              <a:rPr lang="en-US" dirty="0"/>
              <a:t>3584 CUDA cores</a:t>
            </a:r>
          </a:p>
          <a:p>
            <a:r>
              <a:rPr lang="en-US" dirty="0"/>
              <a:t>5.3 TF Double Precision</a:t>
            </a:r>
          </a:p>
          <a:p>
            <a:r>
              <a:rPr lang="en-US" dirty="0"/>
              <a:t>10.6 TF Single Precision</a:t>
            </a:r>
          </a:p>
          <a:p>
            <a:r>
              <a:rPr lang="en-US" dirty="0"/>
              <a:t>21.2 TF Half Precision</a:t>
            </a:r>
          </a:p>
          <a:p>
            <a:r>
              <a:rPr lang="en-US" dirty="0"/>
              <a:t>16 GB HBM</a:t>
            </a:r>
          </a:p>
          <a:p>
            <a:r>
              <a:rPr lang="en-US" dirty="0"/>
              <a:t>720 GB/s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78" y="1832011"/>
            <a:ext cx="43362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8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CUDA Cores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64 KB Shared memory</a:t>
            </a:r>
          </a:p>
          <a:p>
            <a:r>
              <a:rPr lang="en-US" dirty="0"/>
              <a:t>2048 active threads</a:t>
            </a:r>
          </a:p>
          <a:p>
            <a:r>
              <a:rPr lang="en-US" dirty="0"/>
              <a:t>32 active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Floating point on GP100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40701" y="1765192"/>
            <a:ext cx="5938832" cy="15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2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91222" y="1868618"/>
            <a:ext cx="5900738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4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P100 supports 4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Up to 94% bandwidth efficiency</a:t>
            </a:r>
          </a:p>
          <a:p>
            <a:r>
              <a:rPr lang="en-US" dirty="0"/>
              <a:t>Supports read/writes/atomics to peer GPU</a:t>
            </a:r>
          </a:p>
          <a:p>
            <a:r>
              <a:rPr lang="en-US" dirty="0"/>
              <a:t>Supports read/write access to </a:t>
            </a:r>
            <a:r>
              <a:rPr lang="en-US" dirty="0" err="1"/>
              <a:t>NVLink</a:t>
            </a:r>
            <a:r>
              <a:rPr lang="en-US" dirty="0"/>
              <a:t>-enabled CPU</a:t>
            </a:r>
          </a:p>
          <a:p>
            <a:r>
              <a:rPr lang="en-US" dirty="0"/>
              <a:t>Links can be ganged for higher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75" y="1827556"/>
            <a:ext cx="2871788" cy="23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4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720 GB/SEC Bandwidth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10379" y="1916913"/>
            <a:ext cx="612298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9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41326" y="1670850"/>
            <a:ext cx="5786438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9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9424" y="1731175"/>
            <a:ext cx="5772150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On-Demand Paging</a:t>
            </a:r>
          </a:p>
          <a:p>
            <a:pPr lvl="1"/>
            <a:r>
              <a:rPr lang="en-US" dirty="0"/>
              <a:t>New use cases such as graph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68" y="2193539"/>
            <a:ext cx="4642656" cy="26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70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CUDA 8 Profiler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</a:t>
            </a:r>
          </a:p>
          <a:p>
            <a:pPr lvl="1"/>
            <a:r>
              <a:rPr lang="en-US" dirty="0"/>
              <a:t>Dependency analysis</a:t>
            </a:r>
          </a:p>
          <a:p>
            <a:pPr lvl="1"/>
            <a:r>
              <a:rPr lang="en-US" dirty="0" err="1"/>
              <a:t>OpenACC</a:t>
            </a:r>
            <a:r>
              <a:rPr lang="en-US" dirty="0"/>
              <a:t> profiling</a:t>
            </a:r>
          </a:p>
          <a:p>
            <a:pPr lvl="1"/>
            <a:r>
              <a:rPr lang="en-US" dirty="0"/>
              <a:t>Profile CPU Code with NVVP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82" y="1742288"/>
            <a:ext cx="478714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 everyone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31092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CCBF1-03E5-48EB-855A-174EB3A5D9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3575" y="1936707"/>
            <a:ext cx="8162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 SMs</a:t>
            </a:r>
          </a:p>
          <a:p>
            <a:r>
              <a:rPr lang="en-US" dirty="0"/>
              <a:t>5120 CUDA cores</a:t>
            </a:r>
          </a:p>
          <a:p>
            <a:r>
              <a:rPr lang="en-US" dirty="0"/>
              <a:t>640 Tensor Cores</a:t>
            </a:r>
          </a:p>
          <a:p>
            <a:r>
              <a:rPr lang="en-US" dirty="0"/>
              <a:t>16 GB HBM2</a:t>
            </a:r>
          </a:p>
          <a:p>
            <a:r>
              <a:rPr lang="en-US" dirty="0"/>
              <a:t>900 GB/s Bandwidth HBM2</a:t>
            </a:r>
          </a:p>
          <a:p>
            <a:r>
              <a:rPr lang="en-US" dirty="0"/>
              <a:t>300 GB/s </a:t>
            </a:r>
            <a:r>
              <a:rPr lang="en-US" dirty="0" err="1"/>
              <a:t>NVLink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4A8F-2796-44D6-B5AB-028710DF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43" y="1686194"/>
            <a:ext cx="4733997" cy="2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5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GV100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FP32 units</a:t>
            </a:r>
          </a:p>
          <a:p>
            <a:r>
              <a:rPr lang="en-US" dirty="0"/>
              <a:t>32 FP64 units</a:t>
            </a:r>
          </a:p>
          <a:p>
            <a:r>
              <a:rPr lang="en-US" dirty="0"/>
              <a:t>64 INT32 units</a:t>
            </a:r>
          </a:p>
          <a:p>
            <a:r>
              <a:rPr lang="en-US" dirty="0"/>
              <a:t>8 Tensor Cores 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128 KB L1/Shared memory</a:t>
            </a:r>
          </a:p>
          <a:p>
            <a:r>
              <a:rPr lang="en-US" dirty="0"/>
              <a:t>2048 active threads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33A1D-9FDB-4D28-B2C6-5ED7A397B1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08779" y="1352327"/>
            <a:ext cx="632618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8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V100 supports 6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28% Faster signaling</a:t>
            </a:r>
          </a:p>
          <a:p>
            <a:r>
              <a:rPr lang="en-US" dirty="0"/>
              <a:t>300 GB/s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D655-886C-4F83-A3E8-1C47875D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44" y="800100"/>
            <a:ext cx="459343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9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900 GB/s Bandwidth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BA5291-44DC-480E-9B74-D04F9D455B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" b="1523"/>
          <a:stretch/>
        </p:blipFill>
        <p:spPr>
          <a:xfrm>
            <a:off x="1528176" y="1576061"/>
            <a:ext cx="6446838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5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98F5-A05C-44FE-A205-7A3451E7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AD5A-486F-48DE-A37C-B96B4D7F6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GPU’s are more and more being used for Deep learning and machine learning applications.</a:t>
            </a:r>
          </a:p>
          <a:p>
            <a:r>
              <a:rPr lang="en-US" dirty="0"/>
              <a:t>Take this opportunity that you already know how GPU’s work and delve into deep learning applications with GPU’s.</a:t>
            </a:r>
          </a:p>
          <a:p>
            <a:r>
              <a:rPr lang="en-US" dirty="0">
                <a:hlinkClick r:id="rId2"/>
              </a:rPr>
              <a:t>https://www.nvidia.com/en-us/deep-learning-ai/education/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951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AB9E-4F2E-4CBD-96CA-33CD9D85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 features I can’t cover today, including cooperative threads, tensor cores, etc.</a:t>
            </a:r>
          </a:p>
          <a:p>
            <a:r>
              <a:rPr lang="en-US" dirty="0"/>
              <a:t>Look into them in the following links:</a:t>
            </a:r>
          </a:p>
          <a:p>
            <a:pPr lvl="1"/>
            <a:r>
              <a:rPr lang="en-US" dirty="0">
                <a:hlinkClick r:id="rId2"/>
              </a:rPr>
              <a:t>http://on-demand.gputechconf.com/gtc/2017/presentation/s7798-luke-durant-inside-volta.pdf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https://devblogs.nvidia.com/parallelforall/cuda-9-features-revealed/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2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Lets do this!</a:t>
            </a:r>
          </a:p>
        </p:txBody>
      </p:sp>
    </p:spTree>
    <p:extLst>
      <p:ext uri="{BB962C8B-B14F-4D97-AF65-F5344CB8AC3E}">
        <p14:creationId xmlns:p14="http://schemas.microsoft.com/office/powerpoint/2010/main" val="1364971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38C2-AA8B-42B2-84DC-257D2BD4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DDB4E-F7E1-4A74-9A0F-25E15CABE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Why parallelism is important (Session 01)</a:t>
            </a:r>
          </a:p>
          <a:p>
            <a:pPr>
              <a:spcBef>
                <a:spcPts val="0"/>
              </a:spcBef>
            </a:pPr>
            <a:r>
              <a:rPr lang="en-US" dirty="0"/>
              <a:t>How GPUs execution model work (Session 02)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the server and write GPU code (Session 03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the GPU memory system works (Session 04)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global memory efficiently (Session 05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shared memory efficiently (Session 06 – lab)</a:t>
            </a:r>
          </a:p>
          <a:p>
            <a:pPr>
              <a:spcBef>
                <a:spcPts val="0"/>
              </a:spcBef>
            </a:pPr>
            <a:r>
              <a:rPr lang="en-US" dirty="0"/>
              <a:t>Advanced techniques to reduce execution time (pinned memory and streams), reduce complexity for programmer with unified memory and dynamic parallelism (Session 07)</a:t>
            </a:r>
          </a:p>
          <a:p>
            <a:pPr>
              <a:spcBef>
                <a:spcPts val="0"/>
              </a:spcBef>
            </a:pPr>
            <a:r>
              <a:rPr lang="en-US" dirty="0"/>
              <a:t>Using these techniques to show they help (Session 08 – lab)</a:t>
            </a:r>
          </a:p>
          <a:p>
            <a:pPr>
              <a:spcBef>
                <a:spcPts val="0"/>
              </a:spcBef>
            </a:pPr>
            <a:r>
              <a:rPr lang="en-US" dirty="0"/>
              <a:t>Very basic outline of image processing (Session 09)</a:t>
            </a:r>
          </a:p>
          <a:p>
            <a:pPr>
              <a:spcBef>
                <a:spcPts val="0"/>
              </a:spcBef>
            </a:pPr>
            <a:r>
              <a:rPr lang="en-US" dirty="0"/>
              <a:t>Different image processing algorithm GPU implementations (Session 10 - lab)</a:t>
            </a:r>
          </a:p>
          <a:p>
            <a:pPr>
              <a:spcBef>
                <a:spcPts val="0"/>
              </a:spcBef>
            </a:pPr>
            <a:r>
              <a:rPr lang="en-US" dirty="0"/>
              <a:t>Efficient parallel implementation of popular algorithms (Session 11)</a:t>
            </a:r>
          </a:p>
        </p:txBody>
      </p:sp>
    </p:spTree>
    <p:extLst>
      <p:ext uri="{BB962C8B-B14F-4D97-AF65-F5344CB8AC3E}">
        <p14:creationId xmlns:p14="http://schemas.microsoft.com/office/powerpoint/2010/main" val="3257826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Please fill out this anonymous survey:</a:t>
            </a:r>
          </a:p>
          <a:p>
            <a:pPr marL="0" indent="0">
              <a:buNone/>
            </a:pPr>
            <a:r>
              <a:rPr lang="en-US" altLang="en-US" sz="2700" dirty="0">
                <a:solidFill>
                  <a:srgbClr val="1155CC"/>
                </a:solidFill>
                <a:cs typeface="Arial" panose="020B0604020202020204" pitchFamily="34" charset="0"/>
                <a:hlinkClick r:id="rId2"/>
              </a:rPr>
              <a:t>https://goo.gl/forms/EvccPLoJdvxFiIiY2</a:t>
            </a:r>
            <a:endParaRPr lang="en-US" altLang="en-US" sz="2700" dirty="0">
              <a:solidFill>
                <a:srgbClr val="1155CC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2700" dirty="0">
                <a:solidFill>
                  <a:schemeClr val="tx1"/>
                </a:solidFill>
              </a:rPr>
              <a:t>… and be constructive </a:t>
            </a:r>
            <a:r>
              <a:rPr lang="en-US" altLang="en-US" sz="27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altLang="en-US" sz="2152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6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9A17B-C1F7-4F4F-8B4F-DFBF8A63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F6E5A-8CEA-4785-862A-D0A56396F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 know the basics, you can learn more advanced features/new features.</a:t>
            </a:r>
          </a:p>
          <a:p>
            <a:r>
              <a:rPr lang="en-US" dirty="0"/>
              <a:t>Now that you know the basics, you can apply what you learn to research projects.</a:t>
            </a:r>
          </a:p>
          <a:p>
            <a:r>
              <a:rPr lang="en-US" dirty="0"/>
              <a:t>Now that you know the basics, you can build upon this knowledge to do better in school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Let’s go over some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 ways to accelerate applications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8" y="1905786"/>
            <a:ext cx="5875979" cy="23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1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Directives</a:t>
            </a:r>
          </a:p>
          <a:p>
            <a:pPr lvl="1"/>
            <a:r>
              <a:rPr lang="en-US" sz="2400" dirty="0"/>
              <a:t>Simple Compiler hints</a:t>
            </a:r>
          </a:p>
          <a:p>
            <a:pPr lvl="1"/>
            <a:r>
              <a:rPr lang="en-US" sz="2400" dirty="0"/>
              <a:t>Compiler parallelizes code</a:t>
            </a:r>
          </a:p>
          <a:p>
            <a:pPr lvl="1"/>
            <a:r>
              <a:rPr lang="en-US" sz="2400" dirty="0"/>
              <a:t>Works on many-core GPUs and multicore CPUs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77" y="1650595"/>
            <a:ext cx="3747983" cy="29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1146</Words>
  <Application>Microsoft Office PowerPoint</Application>
  <PresentationFormat>On-screen Show (16:9)</PresentationFormat>
  <Paragraphs>205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Raleway Light</vt:lpstr>
      <vt:lpstr>Courier New</vt:lpstr>
      <vt:lpstr>Playfair Display</vt:lpstr>
      <vt:lpstr>Calibri</vt:lpstr>
      <vt:lpstr>Wingdings</vt:lpstr>
      <vt:lpstr>Isabella template</vt:lpstr>
      <vt:lpstr>GPU Programming (in CUDA)</vt:lpstr>
      <vt:lpstr>Outline</vt:lpstr>
      <vt:lpstr>“On a GPU to get 10x speedup is easy, to get 50x is hard.”</vt:lpstr>
      <vt:lpstr>Last class!</vt:lpstr>
      <vt:lpstr>Summary of what we learned</vt:lpstr>
      <vt:lpstr>Survey</vt:lpstr>
      <vt:lpstr>What to do next?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Other Features</vt:lpstr>
      <vt:lpstr>Features available on Pascal</vt:lpstr>
      <vt:lpstr>Tesla P100 GPU: GP100</vt:lpstr>
      <vt:lpstr>GP100 SM</vt:lpstr>
      <vt:lpstr>IEEE 754 Floating point on GP100</vt:lpstr>
      <vt:lpstr>GPU Performance Comparison</vt:lpstr>
      <vt:lpstr>NVLINK</vt:lpstr>
      <vt:lpstr>HBM2: 720 GB/SEC Bandwidth</vt:lpstr>
      <vt:lpstr>CUDA 8</vt:lpstr>
      <vt:lpstr>CUDA 8 Unified memory</vt:lpstr>
      <vt:lpstr>CUDA 8 Unified memory</vt:lpstr>
      <vt:lpstr>More CUDA 8 Profiler Features</vt:lpstr>
      <vt:lpstr>Features available on Volta</vt:lpstr>
      <vt:lpstr>Tesla P100 GPU: GP100</vt:lpstr>
      <vt:lpstr>GV100 SM</vt:lpstr>
      <vt:lpstr>GPU Performance Comparison</vt:lpstr>
      <vt:lpstr>NVLINK</vt:lpstr>
      <vt:lpstr>HBM2: 900 GB/s Bandwidth</vt:lpstr>
      <vt:lpstr>Deep Learning</vt:lpstr>
      <vt:lpstr>Features available on Volta</vt:lpstr>
      <vt:lpstr>Throw-Down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61</cp:revision>
  <dcterms:modified xsi:type="dcterms:W3CDTF">2018-10-24T15:46:40Z</dcterms:modified>
</cp:coreProperties>
</file>